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</p:sldIdLst>
  <p:sldSz cx="30495875" cy="43022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51" userDrawn="1">
          <p15:clr>
            <a:srgbClr val="A4A3A4"/>
          </p15:clr>
        </p15:guide>
        <p15:guide id="2" pos="9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26" d="100"/>
          <a:sy n="26" d="100"/>
        </p:scale>
        <p:origin x="1578" y="-1416"/>
      </p:cViewPr>
      <p:guideLst>
        <p:guide orient="horz" pos="13551"/>
        <p:guide pos="9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5588" y="39876413"/>
            <a:ext cx="7115175" cy="2289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2100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01/06/2017</a:t>
            </a:r>
            <a:endParaRPr kumimoji="0" lang="en-US" sz="8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2100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1200" cap="none" spc="0" normalizeH="0" baseline="0" noProof="0">
              <a:ln>
                <a:noFill/>
              </a:ln>
              <a:solidFill>
                <a:srgbClr val="13275A"/>
              </a:solidFill>
              <a:effectLst/>
              <a:uLnTx/>
              <a:uFillTx/>
              <a:latin typeface="Georgi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2100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4A865-4D94-5F4D-BAE8-DCCD85B6757A}" type="slidenum"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00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-3399693" y="4978400"/>
            <a:ext cx="304800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-3399693" y="397742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00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Logo exclusion zone above this line</a:t>
            </a:r>
          </a:p>
        </p:txBody>
      </p:sp>
    </p:spTree>
    <p:extLst>
      <p:ext uri="{BB962C8B-B14F-4D97-AF65-F5344CB8AC3E}">
        <p14:creationId xmlns:p14="http://schemas.microsoft.com/office/powerpoint/2010/main" val="21099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39175237"/>
            <a:ext cx="30495875" cy="557213"/>
          </a:xfrm>
          <a:prstGeom prst="rect">
            <a:avLst/>
          </a:prstGeom>
          <a:solidFill>
            <a:srgbClr val="3695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00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2"/>
            <a:ext cx="9058856" cy="3347839"/>
          </a:xfrm>
          <a:prstGeom prst="rect">
            <a:avLst/>
          </a:prstGeom>
        </p:spPr>
      </p:pic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5588" y="5019366"/>
            <a:ext cx="27446287" cy="440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0098" tIns="210049" rIns="420098" bIns="210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5588" y="9694944"/>
            <a:ext cx="27446287" cy="2873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0098" tIns="210049" rIns="420098" bIns="210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588" y="40213295"/>
            <a:ext cx="9658350" cy="2289175"/>
          </a:xfrm>
          <a:prstGeom prst="rect">
            <a:avLst/>
          </a:prstGeom>
        </p:spPr>
        <p:txBody>
          <a:bodyPr vert="horz" lIns="420098" tIns="210049" rIns="420098" bIns="210049" rtlCol="0" anchor="ctr"/>
          <a:lstStyle>
            <a:lvl1pPr algn="l" defTabSz="2100490" fontAlgn="auto">
              <a:spcBef>
                <a:spcPts val="0"/>
              </a:spcBef>
              <a:spcAft>
                <a:spcPts val="0"/>
              </a:spcAft>
              <a:defRPr sz="5500" b="0" i="0">
                <a:solidFill>
                  <a:srgbClr val="13275A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marL="0" marR="0" lvl="0" indent="0" algn="l" defTabSz="2100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13275A"/>
              </a:solidFill>
              <a:effectLst/>
              <a:uLnTx/>
              <a:uFillTx/>
              <a:latin typeface="Georgi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25464" y="40213295"/>
            <a:ext cx="7115175" cy="2289175"/>
          </a:xfrm>
          <a:prstGeom prst="rect">
            <a:avLst/>
          </a:prstGeom>
        </p:spPr>
        <p:txBody>
          <a:bodyPr vert="horz" lIns="420098" tIns="210049" rIns="420098" bIns="210049" rtlCol="0" anchor="ctr"/>
          <a:lstStyle>
            <a:lvl1pPr algn="r" defTabSz="2100490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2100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152F1-D7C6-EC49-9EBB-CFD136BF61D6}" type="slidenum"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00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568" y="40283395"/>
            <a:ext cx="5092700" cy="2235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 userDrawn="1"/>
        </p:nvCxnSpPr>
        <p:spPr>
          <a:xfrm>
            <a:off x="-3399693" y="4978400"/>
            <a:ext cx="304800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-3399693" y="397742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00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Logo exclusion zone above this line</a:t>
            </a:r>
          </a:p>
        </p:txBody>
      </p:sp>
    </p:spTree>
    <p:extLst>
      <p:ext uri="{BB962C8B-B14F-4D97-AF65-F5344CB8AC3E}">
        <p14:creationId xmlns:p14="http://schemas.microsoft.com/office/powerpoint/2010/main" val="32485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 ftr="0"/>
  <p:txStyles>
    <p:titleStyle>
      <a:lvl1pPr algn="l" defTabSz="2100263" rtl="0" eaLnBrk="1" fontAlgn="base" hangingPunct="1">
        <a:spcBef>
          <a:spcPct val="0"/>
        </a:spcBef>
        <a:spcAft>
          <a:spcPct val="0"/>
        </a:spcAft>
        <a:defRPr sz="110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100263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74800" indent="-1574800" algn="l" defTabSz="21002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9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3413125" indent="-1311275" algn="l" defTabSz="21002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8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5249863" indent="-1049338" algn="l" defTabSz="21002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7351713" indent="-1049338" algn="l" defTabSz="21002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451975" indent="-1049338" algn="l" defTabSz="21002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1552694" indent="-1050245" algn="l" defTabSz="210049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653183" indent="-1050245" algn="l" defTabSz="210049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53674" indent="-1050245" algn="l" defTabSz="210049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54163" indent="-1050245" algn="l" defTabSz="2100490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100490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200979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301470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01959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02449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2938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703428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3918" algn="l" defTabSz="210049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129A7A0-80D5-43B3-9613-E814B53945DB}"/>
              </a:ext>
            </a:extLst>
          </p:cNvPr>
          <p:cNvSpPr/>
          <p:nvPr/>
        </p:nvSpPr>
        <p:spPr>
          <a:xfrm>
            <a:off x="517526" y="14672392"/>
            <a:ext cx="14048240" cy="95279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1565DA-BD1B-4336-A442-6B7EA323CF64}"/>
              </a:ext>
            </a:extLst>
          </p:cNvPr>
          <p:cNvSpPr/>
          <p:nvPr/>
        </p:nvSpPr>
        <p:spPr>
          <a:xfrm>
            <a:off x="0" y="9420418"/>
            <a:ext cx="30495875" cy="297361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ADA725-E96B-459C-9F84-3FE400424C3D}"/>
              </a:ext>
            </a:extLst>
          </p:cNvPr>
          <p:cNvSpPr/>
          <p:nvPr/>
        </p:nvSpPr>
        <p:spPr>
          <a:xfrm>
            <a:off x="571498" y="10157879"/>
            <a:ext cx="14316996" cy="4247317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spAutoFit/>
          </a:bodyPr>
          <a:lstStyle/>
          <a:p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Monitoring of dairy cows and their calf during parturition is essential in determining if there are any associated problems for mother and offspring and whether or not there is a need for human intervention, which can be dangerous for stockperson. Behavioural changes, such as standing or lying bouts, can give an indication to whether there is a need for assistance.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147E0-FF36-481C-98C3-52D9A71AF1AE}"/>
              </a:ext>
            </a:extLst>
          </p:cNvPr>
          <p:cNvSpPr/>
          <p:nvPr/>
        </p:nvSpPr>
        <p:spPr>
          <a:xfrm>
            <a:off x="0" y="4056569"/>
            <a:ext cx="30495875" cy="5470977"/>
          </a:xfrm>
          <a:prstGeom prst="rect">
            <a:avLst/>
          </a:prstGeom>
          <a:solidFill>
            <a:srgbClr val="13275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210026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4FE58-0AE5-4F8A-BA56-7B7F3434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6570"/>
            <a:ext cx="30495875" cy="5363848"/>
          </a:xfrm>
        </p:spPr>
        <p:txBody>
          <a:bodyPr/>
          <a:lstStyle/>
          <a:p>
            <a:pPr algn="ctr"/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Using image analysis to monitor cow (and calf) fitness’</a:t>
            </a:r>
            <a:b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00" dirty="0">
                <a:latin typeface="Arial" panose="020B0604020202020204" pitchFamily="34" charset="0"/>
                <a:cs typeface="Arial" panose="020B0604020202020204" pitchFamily="34" charset="0"/>
              </a:rPr>
              <a:t>John McDonagh, Dr Matthew Bell, Dr Yorgos </a:t>
            </a:r>
            <a:r>
              <a:rPr lang="en-GB" sz="7200" dirty="0" err="1">
                <a:latin typeface="Arial" panose="020B0604020202020204" pitchFamily="34" charset="0"/>
                <a:cs typeface="Arial" panose="020B0604020202020204" pitchFamily="34" charset="0"/>
              </a:rPr>
              <a:t>Tzimiropoulous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6ECCE-3196-4649-A693-BB539138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2100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05/04/2019</a:t>
            </a:r>
            <a:endParaRPr kumimoji="0" lang="en-US" sz="8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60BE5-C8D2-4F0D-9125-301C6F835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165" y="707501"/>
            <a:ext cx="10952701" cy="23890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F13B1-A35F-4EDD-8415-59DCFF6702D7}"/>
              </a:ext>
            </a:extLst>
          </p:cNvPr>
          <p:cNvSpPr/>
          <p:nvPr/>
        </p:nvSpPr>
        <p:spPr>
          <a:xfrm>
            <a:off x="517526" y="24077832"/>
            <a:ext cx="14370971" cy="4648069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noAutofit/>
          </a:bodyPr>
          <a:lstStyle/>
          <a:p>
            <a:pPr lvl="0"/>
            <a:r>
              <a:rPr lang="en-GB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using image analysis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Does not need to rely on transponder attachments or invasive tools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Provides more information at a relatively low cost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Uses existing video surveillance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Can detect and track the new born calf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Possible to identify rare behavioural patterns or behaviours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E66DA7-09CE-4CF0-8913-CA9B5D8D3496}"/>
              </a:ext>
            </a:extLst>
          </p:cNvPr>
          <p:cNvSpPr/>
          <p:nvPr/>
        </p:nvSpPr>
        <p:spPr>
          <a:xfrm>
            <a:off x="571499" y="14672392"/>
            <a:ext cx="14316997" cy="91382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/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automated devices</a:t>
            </a:r>
            <a:endParaRPr lang="en-GB" sz="6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93363-0C56-4B15-903F-2DDB87645568}"/>
              </a:ext>
            </a:extLst>
          </p:cNvPr>
          <p:cNvSpPr/>
          <p:nvPr/>
        </p:nvSpPr>
        <p:spPr>
          <a:xfrm>
            <a:off x="15607379" y="10137912"/>
            <a:ext cx="14316997" cy="14563142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noAutofit/>
          </a:bodyPr>
          <a:lstStyle/>
          <a:p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detection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18DEFD-F5AF-40A3-8806-A8B5A5DEFBAD}"/>
              </a:ext>
            </a:extLst>
          </p:cNvPr>
          <p:cNvSpPr/>
          <p:nvPr/>
        </p:nvSpPr>
        <p:spPr>
          <a:xfrm>
            <a:off x="571500" y="21790663"/>
            <a:ext cx="14316995" cy="2019974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 anchor="b" anchorCtr="1">
            <a:noAutofit/>
          </a:bodyPr>
          <a:lstStyle/>
          <a:p>
            <a:pPr algn="just"/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</a:rPr>
              <a:t>The dairy farming industry currently uses four different types of automated devices for monitoring calving detection (Fig 1) 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</a:rPr>
              <a:t>all of which are invasive to the cow </a:t>
            </a:r>
            <a:endParaRPr lang="en-GB" sz="36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50F135-2099-44D1-A921-81391B4B18A4}"/>
              </a:ext>
            </a:extLst>
          </p:cNvPr>
          <p:cNvSpPr/>
          <p:nvPr/>
        </p:nvSpPr>
        <p:spPr>
          <a:xfrm>
            <a:off x="517524" y="29115564"/>
            <a:ext cx="14370973" cy="9498598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noAutofit/>
          </a:bodyPr>
          <a:lstStyle/>
          <a:p>
            <a:pPr lvl="0"/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behaviour dataset</a:t>
            </a:r>
          </a:p>
          <a:p>
            <a:pPr algn="just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new dataset for the purpose of detecting behaviour changes in cows.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46 calving’s are recorded (10 hours before and 5 hours after parturition).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9 categories (Table 1) are annotated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Around 1,000 videos (10 seconds clips) in each category.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Total of 33 hours for training and 2.5 hours for testing/evaluation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A9DA8E-3A01-495C-9B30-86E985CD9F46}"/>
              </a:ext>
            </a:extLst>
          </p:cNvPr>
          <p:cNvSpPr/>
          <p:nvPr/>
        </p:nvSpPr>
        <p:spPr>
          <a:xfrm>
            <a:off x="15607376" y="25033261"/>
            <a:ext cx="14316997" cy="7581165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noAutofit/>
          </a:bodyPr>
          <a:lstStyle/>
          <a:p>
            <a:pPr lvl="0"/>
            <a:r>
              <a:rPr lang="en-GB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Classification</a:t>
            </a:r>
          </a:p>
          <a:p>
            <a:pPr algn="just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predict animal behaviour, we use a Non-Local Neural network (Wang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2018) with 9 behaviour categories, (Fig 3).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EACFE7-7A18-4692-9B27-56D6591C4F13}"/>
              </a:ext>
            </a:extLst>
          </p:cNvPr>
          <p:cNvSpPr txBox="1"/>
          <p:nvPr/>
        </p:nvSpPr>
        <p:spPr>
          <a:xfrm>
            <a:off x="15607376" y="32946633"/>
            <a:ext cx="14316997" cy="5667529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 rtlCol="0">
            <a:noAutofit/>
          </a:bodyPr>
          <a:lstStyle/>
          <a:p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He, K.,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Gkioxari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G.,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Dollár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P.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Girshick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R. 2017. Mask R-CNN.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arXiv:1703.06870v3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He, K., Zhang, X.,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Shaoqing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R. and Sun, J. 2015 Deep Residual Learning for Image Recognition.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arXiv:1512.03385v1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Lin, T.Y.,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Dollár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Girshick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R., He, K., Hariharan, B.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Belongie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S. 2017. Feature Pyramid Networks for Object Detection.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arXiv:1612.03144v2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Lin, T.Y., Maire, M.,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Belongie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S., Hays, J.,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Perona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P., Ramanan, D.,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Dollár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P.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Zitnick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C. 2014. Microsoft COCO: Common objects in context.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arXiv:1405.0312v3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Saint-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Diziera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Chastant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-Maillard. 2018, ‘Potential of connected devices to optimize cattle reproduction’,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Theriogenology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Vol. 112, pp.53-62.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Wang, X.,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Girshick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R., Gupta, A. and He, K. 2018. Non-local Neural Networks.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arXiv:1711.07971v3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Wu, Y. and He, K. 2018. Group Normalization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arXiv:1803.08494v3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2DE56D4-D35B-42C2-9E89-01AE3214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05314"/>
              </p:ext>
            </p:extLst>
          </p:nvPr>
        </p:nvGraphicFramePr>
        <p:xfrm>
          <a:off x="874487" y="34060758"/>
          <a:ext cx="13388289" cy="3965005"/>
        </p:xfrm>
        <a:graphic>
          <a:graphicData uri="http://schemas.openxmlformats.org/drawingml/2006/table">
            <a:tbl>
              <a:tblPr firstRow="1" firstCol="1" bandRow="1"/>
              <a:tblGrid>
                <a:gridCol w="3299613">
                  <a:extLst>
                    <a:ext uri="{9D8B030D-6E8A-4147-A177-3AD203B41FA5}">
                      <a16:colId xmlns:a16="http://schemas.microsoft.com/office/drawing/2014/main" val="2519072886"/>
                    </a:ext>
                  </a:extLst>
                </a:gridCol>
                <a:gridCol w="3362892">
                  <a:extLst>
                    <a:ext uri="{9D8B030D-6E8A-4147-A177-3AD203B41FA5}">
                      <a16:colId xmlns:a16="http://schemas.microsoft.com/office/drawing/2014/main" val="3853292054"/>
                    </a:ext>
                  </a:extLst>
                </a:gridCol>
                <a:gridCol w="3362892">
                  <a:extLst>
                    <a:ext uri="{9D8B030D-6E8A-4147-A177-3AD203B41FA5}">
                      <a16:colId xmlns:a16="http://schemas.microsoft.com/office/drawing/2014/main" val="2132020410"/>
                    </a:ext>
                  </a:extLst>
                </a:gridCol>
                <a:gridCol w="3362892">
                  <a:extLst>
                    <a:ext uri="{9D8B030D-6E8A-4147-A177-3AD203B41FA5}">
                      <a16:colId xmlns:a16="http://schemas.microsoft.com/office/drawing/2014/main" val="1806837748"/>
                    </a:ext>
                  </a:extLst>
                </a:gridCol>
              </a:tblGrid>
              <a:tr h="756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1 (Posture)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2 (Behaviour)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 (Behaviour)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 (Parturition)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78080"/>
                  </a:ext>
                </a:extLst>
              </a:tr>
              <a:tr h="756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Contractions (lying/standing)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7104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Drinking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399191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07327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Shuffle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40412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159A13F-FF94-4E13-BAC0-3ABEB30C16D0}"/>
              </a:ext>
            </a:extLst>
          </p:cNvPr>
          <p:cNvSpPr/>
          <p:nvPr/>
        </p:nvSpPr>
        <p:spPr>
          <a:xfrm>
            <a:off x="571499" y="20569360"/>
            <a:ext cx="14316997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Fig 1. Types of automated devices that are currently used for monitoring calving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Source: Saint-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Diziera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Chastant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-Maillard, 2018.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133401-9524-4AF0-AEAC-62107A2C4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7552" y="15696211"/>
            <a:ext cx="9885260" cy="5338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61FAD8-723A-4C64-BFB4-0BE6F4736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631" y="11456470"/>
            <a:ext cx="9184126" cy="52832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6F8738-3E2F-4441-B315-5B339B3A4F9A}"/>
              </a:ext>
            </a:extLst>
          </p:cNvPr>
          <p:cNvSpPr/>
          <p:nvPr/>
        </p:nvSpPr>
        <p:spPr>
          <a:xfrm>
            <a:off x="15607378" y="16896096"/>
            <a:ext cx="14316995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Fig 2. Video surveillance at Sutton Bonington Dairy Centre. Masks are shown in colour, bounding boxes, category and confidence scores are also displayed.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1AC2F4-2AF8-41C6-A4B5-25C55AC0BF23}"/>
              </a:ext>
            </a:extLst>
          </p:cNvPr>
          <p:cNvSpPr/>
          <p:nvPr/>
        </p:nvSpPr>
        <p:spPr>
          <a:xfrm>
            <a:off x="15607377" y="18182410"/>
            <a:ext cx="14316997" cy="6387518"/>
          </a:xfrm>
          <a:prstGeom prst="rect">
            <a:avLst/>
          </a:prstGeom>
          <a:solidFill>
            <a:schemeClr val="bg1"/>
          </a:solidFill>
        </p:spPr>
        <p:txBody>
          <a:bodyPr wrap="square" lIns="180000" rIns="18000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 detection and instance segmentation (Fig 2) is accomplished using the state-of-the-art Mask R-CNN (He </a:t>
            </a:r>
            <a:r>
              <a:rPr lang="en-GB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2017), trained on the MS COCO (Lin </a:t>
            </a:r>
            <a:r>
              <a:rPr lang="en-GB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2015) dataset.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use Resnet-50 (He </a:t>
            </a:r>
            <a:r>
              <a:rPr lang="en-GB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2015) as the backbone architecture.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improve detection in different scales we use a Feature pyramid network (Yin </a:t>
            </a:r>
            <a:r>
              <a:rPr lang="en-GB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2017).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improvements to detection/segmentation are achieved using a Non-local block (Wang </a:t>
            </a:r>
            <a:r>
              <a:rPr lang="en-GB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2018) and group normalisation (Wu and He, 2018).</a:t>
            </a:r>
          </a:p>
          <a:p>
            <a:pPr lvl="1">
              <a:lnSpc>
                <a:spcPct val="107000"/>
              </a:lnSpc>
            </a:pPr>
            <a:endParaRPr lang="en-GB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E872E6-9614-42D4-9BAE-51948AFA9C9D}"/>
              </a:ext>
            </a:extLst>
          </p:cNvPr>
          <p:cNvSpPr/>
          <p:nvPr/>
        </p:nvSpPr>
        <p:spPr>
          <a:xfrm>
            <a:off x="517521" y="38097015"/>
            <a:ext cx="1437097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Table 1. </a:t>
            </a:r>
            <a:r>
              <a:rPr lang="en-GB" sz="2800" dirty="0">
                <a:latin typeface="Arial" panose="020B0604020202020204" pitchFamily="34" charset="0"/>
                <a:ea typeface="Batang" panose="02030600000101010101" pitchFamily="18" charset="-127"/>
              </a:rPr>
              <a:t>Behavioural state and events to be recorded around parturition for each cow.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12B589B-3322-4D08-B49C-30D210D86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154" y="27591225"/>
            <a:ext cx="9765079" cy="38349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9325176-46B0-4901-9394-EFE898F9883F}"/>
              </a:ext>
            </a:extLst>
          </p:cNvPr>
          <p:cNvSpPr txBox="1"/>
          <p:nvPr/>
        </p:nvSpPr>
        <p:spPr>
          <a:xfrm>
            <a:off x="15607376" y="31574304"/>
            <a:ext cx="14316997" cy="10401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Fig 3. Eight evenly spaced frames are passed through the non-local network,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layer is used to predict the behaviour category.</a:t>
            </a:r>
          </a:p>
        </p:txBody>
      </p:sp>
    </p:spTree>
    <p:extLst>
      <p:ext uri="{BB962C8B-B14F-4D97-AF65-F5344CB8AC3E}">
        <p14:creationId xmlns:p14="http://schemas.microsoft.com/office/powerpoint/2010/main" val="4161504236"/>
      </p:ext>
    </p:extLst>
  </p:cSld>
  <p:clrMapOvr>
    <a:masterClrMapping/>
  </p:clrMapOvr>
</p:sld>
</file>

<file path=ppt/theme/theme1.xml><?xml version="1.0" encoding="utf-8"?>
<a:theme xmlns:a="http://schemas.openxmlformats.org/drawingml/2006/main" name="A0 Corporate blu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1744</TotalTime>
  <Words>679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Wingdings</vt:lpstr>
      <vt:lpstr>A0 Corporate blue (2)</vt:lpstr>
      <vt:lpstr>Using image analysis to monitor cow (and calf) fitness’ John McDonagh, Dr Matthew Bell, Dr Yorgos Tzimiropoulous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image analysis to monitor cow (and calf) fitness’</dc:title>
  <dc:creator>john mcdonagh</dc:creator>
  <cp:lastModifiedBy>john mcdonagh</cp:lastModifiedBy>
  <cp:revision>53</cp:revision>
  <dcterms:created xsi:type="dcterms:W3CDTF">2019-04-03T09:40:45Z</dcterms:created>
  <dcterms:modified xsi:type="dcterms:W3CDTF">2019-04-05T15:42:00Z</dcterms:modified>
</cp:coreProperties>
</file>